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70" r:id="rId2"/>
    <p:sldId id="269" r:id="rId3"/>
    <p:sldId id="265" r:id="rId4"/>
    <p:sldId id="256" r:id="rId5"/>
    <p:sldId id="261" r:id="rId6"/>
    <p:sldId id="262" r:id="rId7"/>
    <p:sldId id="264" r:id="rId8"/>
    <p:sldId id="267" r:id="rId9"/>
    <p:sldId id="266"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70" d="100"/>
          <a:sy n="70" d="100"/>
        </p:scale>
        <p:origin x="312"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EA9AD8-BA14-44B8-B7C3-F8E7CC68181A}" type="datetimeFigureOut">
              <a:rPr lang="en-US" smtClean="0"/>
              <a:t>6/4/2020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355E39-51F6-4F54-85AF-687BD53388C5}" type="slidenum">
              <a:rPr lang="en-US" smtClean="0"/>
              <a:t>‹#›</a:t>
            </a:fld>
            <a:endParaRPr lang="en-US"/>
          </a:p>
        </p:txBody>
      </p:sp>
    </p:spTree>
    <p:extLst>
      <p:ext uri="{BB962C8B-B14F-4D97-AF65-F5344CB8AC3E}">
        <p14:creationId xmlns:p14="http://schemas.microsoft.com/office/powerpoint/2010/main" val="1809763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35459" eaLnBrk="0" hangingPunct="0">
              <a:spcBef>
                <a:spcPct val="30000"/>
              </a:spcBef>
              <a:defRPr sz="1200">
                <a:solidFill>
                  <a:schemeClr val="tx1"/>
                </a:solidFill>
                <a:latin typeface="Arial" panose="020B0604020202020204" pitchFamily="34" charset="0"/>
              </a:defRPr>
            </a:lvl1pPr>
            <a:lvl2pPr marL="757123" indent="-291824" defTabSz="935459" eaLnBrk="0" hangingPunct="0">
              <a:spcBef>
                <a:spcPct val="30000"/>
              </a:spcBef>
              <a:defRPr sz="1200">
                <a:solidFill>
                  <a:schemeClr val="tx1"/>
                </a:solidFill>
                <a:latin typeface="Arial" panose="020B0604020202020204" pitchFamily="34" charset="0"/>
              </a:defRPr>
            </a:lvl2pPr>
            <a:lvl3pPr marL="1165676" indent="-233459" defTabSz="935459" eaLnBrk="0" hangingPunct="0">
              <a:spcBef>
                <a:spcPct val="30000"/>
              </a:spcBef>
              <a:defRPr sz="1200">
                <a:solidFill>
                  <a:schemeClr val="tx1"/>
                </a:solidFill>
                <a:latin typeface="Arial" panose="020B0604020202020204" pitchFamily="34" charset="0"/>
              </a:defRPr>
            </a:lvl3pPr>
            <a:lvl4pPr marL="1632596" indent="-233459" defTabSz="935459" eaLnBrk="0" hangingPunct="0">
              <a:spcBef>
                <a:spcPct val="30000"/>
              </a:spcBef>
              <a:defRPr sz="1200">
                <a:solidFill>
                  <a:schemeClr val="tx1"/>
                </a:solidFill>
                <a:latin typeface="Arial" panose="020B0604020202020204" pitchFamily="34" charset="0"/>
              </a:defRPr>
            </a:lvl4pPr>
            <a:lvl5pPr marL="2099513" indent="-233459" defTabSz="935459" eaLnBrk="0" hangingPunct="0">
              <a:spcBef>
                <a:spcPct val="30000"/>
              </a:spcBef>
              <a:defRPr sz="1200">
                <a:solidFill>
                  <a:schemeClr val="tx1"/>
                </a:solidFill>
                <a:latin typeface="Arial" panose="020B0604020202020204" pitchFamily="34" charset="0"/>
              </a:defRPr>
            </a:lvl5pPr>
            <a:lvl6pPr marL="2566433" indent="-233459" defTabSz="935459" eaLnBrk="0" fontAlgn="base" hangingPunct="0">
              <a:spcBef>
                <a:spcPct val="30000"/>
              </a:spcBef>
              <a:spcAft>
                <a:spcPct val="0"/>
              </a:spcAft>
              <a:defRPr sz="1200">
                <a:solidFill>
                  <a:schemeClr val="tx1"/>
                </a:solidFill>
                <a:latin typeface="Arial" panose="020B0604020202020204" pitchFamily="34" charset="0"/>
              </a:defRPr>
            </a:lvl6pPr>
            <a:lvl7pPr marL="3033353" indent="-233459" defTabSz="935459" eaLnBrk="0" fontAlgn="base" hangingPunct="0">
              <a:spcBef>
                <a:spcPct val="30000"/>
              </a:spcBef>
              <a:spcAft>
                <a:spcPct val="0"/>
              </a:spcAft>
              <a:defRPr sz="1200">
                <a:solidFill>
                  <a:schemeClr val="tx1"/>
                </a:solidFill>
                <a:latin typeface="Arial" panose="020B0604020202020204" pitchFamily="34" charset="0"/>
              </a:defRPr>
            </a:lvl7pPr>
            <a:lvl8pPr marL="3500271" indent="-233459" defTabSz="935459" eaLnBrk="0" fontAlgn="base" hangingPunct="0">
              <a:spcBef>
                <a:spcPct val="30000"/>
              </a:spcBef>
              <a:spcAft>
                <a:spcPct val="0"/>
              </a:spcAft>
              <a:defRPr sz="1200">
                <a:solidFill>
                  <a:schemeClr val="tx1"/>
                </a:solidFill>
                <a:latin typeface="Arial" panose="020B0604020202020204" pitchFamily="34" charset="0"/>
              </a:defRPr>
            </a:lvl8pPr>
            <a:lvl9pPr marL="3967190" indent="-233459" defTabSz="935459"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9FE1418-4DD6-44E6-9C21-F4FA5D5059F3}" type="slidenum">
              <a:rPr lang="en-US" altLang="en-US"/>
              <a:pPr eaLnBrk="1" hangingPunct="1">
                <a:spcBef>
                  <a:spcPct val="0"/>
                </a:spcBef>
              </a:pPr>
              <a:t>2</a:t>
            </a:fld>
            <a:endParaRPr lang="en-US" altLang="en-US" dirty="0"/>
          </a:p>
        </p:txBody>
      </p:sp>
      <p:sp>
        <p:nvSpPr>
          <p:cNvPr id="58371" name="Rectangle 2"/>
          <p:cNvSpPr>
            <a:spLocks noGrp="1" noRot="1" noChangeAspect="1" noChangeArrowheads="1" noTextEdit="1"/>
          </p:cNvSpPr>
          <p:nvPr>
            <p:ph type="sldImg"/>
          </p:nvPr>
        </p:nvSpPr>
        <p:spPr>
          <a:xfrm>
            <a:off x="415925" y="703263"/>
            <a:ext cx="6246813" cy="3513137"/>
          </a:xfrm>
          <a:ln/>
        </p:spPr>
      </p:sp>
      <p:sp>
        <p:nvSpPr>
          <p:cNvPr id="58372" name="Rectangle 3"/>
          <p:cNvSpPr>
            <a:spLocks noGrp="1" noChangeArrowheads="1"/>
          </p:cNvSpPr>
          <p:nvPr>
            <p:ph type="body" idx="1"/>
          </p:nvPr>
        </p:nvSpPr>
        <p:spPr>
          <a:noFill/>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795246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2631150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1457573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12051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1583315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221875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3977156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3655715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3144300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860762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DD33A-BBDE-4A5C-959E-8C00482AEE0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3273419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3DD33A-BBDE-4A5C-959E-8C00482AEE06}"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1412074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3DD33A-BBDE-4A5C-959E-8C00482AEE06}" type="datetimeFigureOut">
              <a:rPr lang="en-US" smtClean="0"/>
              <a:t>6/4/2020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255164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3DD33A-BBDE-4A5C-959E-8C00482AEE06}" type="datetimeFigureOut">
              <a:rPr lang="en-US" smtClean="0"/>
              <a:t>6/4/2020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2440633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3DD33A-BBDE-4A5C-959E-8C00482AEE06}" type="datetimeFigureOut">
              <a:rPr lang="en-US" smtClean="0"/>
              <a:t>6/4/2020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3742378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3DD33A-BBDE-4A5C-959E-8C00482AEE06}"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110646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3DD33A-BBDE-4A5C-959E-8C00482AEE06}"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A0990C-5B22-4092-8889-1F5ADE21471F}" type="slidenum">
              <a:rPr lang="en-US" smtClean="0"/>
              <a:t>‹#›</a:t>
            </a:fld>
            <a:endParaRPr lang="en-US"/>
          </a:p>
        </p:txBody>
      </p:sp>
    </p:spTree>
    <p:extLst>
      <p:ext uri="{BB962C8B-B14F-4D97-AF65-F5344CB8AC3E}">
        <p14:creationId xmlns:p14="http://schemas.microsoft.com/office/powerpoint/2010/main" val="914729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3DD33A-BBDE-4A5C-959E-8C00482AEE06}" type="datetimeFigureOut">
              <a:rPr lang="en-US" smtClean="0"/>
              <a:t>6/4/2020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5A0990C-5B22-4092-8889-1F5ADE21471F}" type="slidenum">
              <a:rPr lang="en-US" smtClean="0"/>
              <a:t>‹#›</a:t>
            </a:fld>
            <a:endParaRPr lang="en-US"/>
          </a:p>
        </p:txBody>
      </p:sp>
    </p:spTree>
    <p:extLst>
      <p:ext uri="{BB962C8B-B14F-4D97-AF65-F5344CB8AC3E}">
        <p14:creationId xmlns:p14="http://schemas.microsoft.com/office/powerpoint/2010/main" val="3492382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fema.gov/news-release/2020/03/19/coronavirus-covid-19-pandemic-eligible-emergency-protective-measures" TargetMode="External"/><Relationship Id="rId2" Type="http://schemas.openxmlformats.org/officeDocument/2006/relationships/hyperlink" Target="https://www.fema.gov/news-release/2020/04/12/coronavirus-covid-19-pandemic-purchase-and-distribution-food-eligible-public" TargetMode="External"/><Relationship Id="rId1" Type="http://schemas.openxmlformats.org/officeDocument/2006/relationships/slideLayout" Target="../slideLayouts/slideLayout2.xml"/><Relationship Id="rId5" Type="http://schemas.openxmlformats.org/officeDocument/2006/relationships/hyperlink" Target="https://bja.ojp.gov/program/jag/overview" TargetMode="External"/><Relationship Id="rId4" Type="http://schemas.openxmlformats.org/officeDocument/2006/relationships/hyperlink" Target="https://taxfoundation.org/federal-coronavirus-aid-to-states-under-cares-ac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policeone.com/police-grants/articles/a-preview-of-fy-2020-department-of-justice-grants-for-police-corrections-gxRmmbWXG7cTQ98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084142-48A5-4572-976F-1C53C595B403}"/>
              </a:ext>
            </a:extLst>
          </p:cNvPr>
          <p:cNvSpPr txBox="1">
            <a:spLocks noGrp="1"/>
          </p:cNvSpPr>
          <p:nvPr>
            <p:ph type="ctrTitle"/>
          </p:nvPr>
        </p:nvSpPr>
        <p:spPr>
          <a:xfrm>
            <a:off x="1251046" y="1313661"/>
            <a:ext cx="8023130" cy="3046988"/>
          </a:xfrm>
          <a:prstGeom prst="rect">
            <a:avLst/>
          </a:prstGeom>
          <a:noFill/>
        </p:spPr>
        <p:txBody>
          <a:bodyPr wrap="square" rtlCol="0">
            <a:spAutoFit/>
          </a:bodyPr>
          <a:lstStyle/>
          <a:p>
            <a:r>
              <a:rPr lang="en-US" sz="3200" dirty="0"/>
              <a:t>"The pessimist complains about the wind. The optimist expects it to change. </a:t>
            </a:r>
            <a:br>
              <a:rPr lang="en-US" sz="3200" dirty="0"/>
            </a:br>
            <a:r>
              <a:rPr lang="en-US" sz="3200" dirty="0"/>
              <a:t>The leader adjusts the sails.” </a:t>
            </a:r>
            <a:br>
              <a:rPr lang="en-US" sz="3200" dirty="0"/>
            </a:br>
            <a:r>
              <a:rPr lang="en-US" sz="2800" b="1" dirty="0"/>
              <a:t>-  John Maxwell</a:t>
            </a:r>
            <a:br>
              <a:rPr lang="en-US" sz="3200" b="1" dirty="0"/>
            </a:br>
            <a:br>
              <a:rPr lang="en-US" sz="3200" b="1" dirty="0"/>
            </a:br>
            <a:r>
              <a:rPr lang="en-US" sz="3200" b="1" dirty="0"/>
              <a:t>Welcome to the discussion. </a:t>
            </a:r>
            <a:endParaRPr lang="en-US" sz="3200" dirty="0"/>
          </a:p>
        </p:txBody>
      </p:sp>
      <p:pic>
        <p:nvPicPr>
          <p:cNvPr id="6" name="Picture 5">
            <a:extLst>
              <a:ext uri="{FF2B5EF4-FFF2-40B4-BE49-F238E27FC236}">
                <a16:creationId xmlns:a16="http://schemas.microsoft.com/office/drawing/2014/main" id="{094404B2-B3BE-4BD2-8FAD-DC2D09BE507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9198" y="5685999"/>
            <a:ext cx="2286000" cy="990600"/>
          </a:xfrm>
          <a:prstGeom prst="rect">
            <a:avLst/>
          </a:prstGeom>
        </p:spPr>
      </p:pic>
      <p:pic>
        <p:nvPicPr>
          <p:cNvPr id="8" name="Picture 7">
            <a:extLst>
              <a:ext uri="{FF2B5EF4-FFF2-40B4-BE49-F238E27FC236}">
                <a16:creationId xmlns:a16="http://schemas.microsoft.com/office/drawing/2014/main" id="{2905F018-40DD-4718-83EA-3F87A5BC69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62322" y="5803047"/>
            <a:ext cx="2656553" cy="713949"/>
          </a:xfrm>
          <a:prstGeom prst="rect">
            <a:avLst/>
          </a:prstGeom>
        </p:spPr>
      </p:pic>
      <p:sp>
        <p:nvSpPr>
          <p:cNvPr id="9" name="TextBox 8">
            <a:extLst>
              <a:ext uri="{FF2B5EF4-FFF2-40B4-BE49-F238E27FC236}">
                <a16:creationId xmlns:a16="http://schemas.microsoft.com/office/drawing/2014/main" id="{286B97FF-F18D-4B74-BDAB-67F253609E61}"/>
              </a:ext>
            </a:extLst>
          </p:cNvPr>
          <p:cNvSpPr txBox="1"/>
          <p:nvPr/>
        </p:nvSpPr>
        <p:spPr>
          <a:xfrm>
            <a:off x="6096000" y="5685999"/>
            <a:ext cx="5913927" cy="830997"/>
          </a:xfrm>
          <a:prstGeom prst="rect">
            <a:avLst/>
          </a:prstGeom>
          <a:solidFill>
            <a:schemeClr val="accent1">
              <a:lumMod val="40000"/>
              <a:lumOff val="60000"/>
            </a:schemeClr>
          </a:solidFill>
        </p:spPr>
        <p:txBody>
          <a:bodyPr wrap="none" rtlCol="0">
            <a:spAutoFit/>
          </a:bodyPr>
          <a:lstStyle/>
          <a:p>
            <a:r>
              <a:rPr lang="en-US" sz="1600" i="1" dirty="0"/>
              <a:t>An informal facilitated roundtable discussion hosted by:</a:t>
            </a:r>
          </a:p>
          <a:p>
            <a:pPr lvl="1"/>
            <a:r>
              <a:rPr lang="en-US" sz="1600" dirty="0"/>
              <a:t>Daniel Hopkins, dannyh@greenplayllc.com</a:t>
            </a:r>
          </a:p>
          <a:p>
            <a:pPr lvl="1"/>
            <a:r>
              <a:rPr lang="en-US" sz="1600" dirty="0"/>
              <a:t>Teresa Penbrooke, PhD, CPRE, teresap@greenplayllc.com</a:t>
            </a:r>
          </a:p>
        </p:txBody>
      </p:sp>
      <p:cxnSp>
        <p:nvCxnSpPr>
          <p:cNvPr id="11" name="Straight Connector 10">
            <a:extLst>
              <a:ext uri="{FF2B5EF4-FFF2-40B4-BE49-F238E27FC236}">
                <a16:creationId xmlns:a16="http://schemas.microsoft.com/office/drawing/2014/main" id="{FA583395-1D27-4D9A-AB73-F2FAD1FDA5D9}"/>
              </a:ext>
            </a:extLst>
          </p:cNvPr>
          <p:cNvCxnSpPr>
            <a:cxnSpLocks/>
          </p:cNvCxnSpPr>
          <p:nvPr/>
        </p:nvCxnSpPr>
        <p:spPr>
          <a:xfrm>
            <a:off x="399198" y="5377218"/>
            <a:ext cx="11610729"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2496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85207" y="4150284"/>
            <a:ext cx="6096000" cy="1200329"/>
          </a:xfrm>
          <a:prstGeom prst="rect">
            <a:avLst/>
          </a:prstGeom>
        </p:spPr>
        <p:txBody>
          <a:bodyPr>
            <a:spAutoFit/>
          </a:bodyPr>
          <a:lstStyle/>
          <a:p>
            <a:r>
              <a:rPr lang="en-US" dirty="0">
                <a:hlinkClick r:id="rId2"/>
              </a:rPr>
              <a:t>https://www.fema.gov/news-release/2020/04/12/coronavirus-covid-19-pandemic-purchase-and-distribution-food-eligible-public</a:t>
            </a:r>
            <a:endParaRPr lang="en-US" dirty="0"/>
          </a:p>
          <a:p>
            <a:endParaRPr lang="en-US" dirty="0"/>
          </a:p>
        </p:txBody>
      </p:sp>
      <p:sp>
        <p:nvSpPr>
          <p:cNvPr id="5" name="Rectangle 4"/>
          <p:cNvSpPr/>
          <p:nvPr/>
        </p:nvSpPr>
        <p:spPr>
          <a:xfrm>
            <a:off x="1485207" y="2784455"/>
            <a:ext cx="6096000" cy="923330"/>
          </a:xfrm>
          <a:prstGeom prst="rect">
            <a:avLst/>
          </a:prstGeom>
        </p:spPr>
        <p:txBody>
          <a:bodyPr>
            <a:spAutoFit/>
          </a:bodyPr>
          <a:lstStyle/>
          <a:p>
            <a:r>
              <a:rPr lang="en-US" dirty="0">
                <a:hlinkClick r:id="rId3"/>
              </a:rPr>
              <a:t>https://www.fema.gov/news-release/2020/03/19/coronavirus-covid-19-pandemic-eligible-emergency-protective-measures</a:t>
            </a:r>
            <a:endParaRPr lang="en-US" dirty="0"/>
          </a:p>
        </p:txBody>
      </p:sp>
      <p:sp>
        <p:nvSpPr>
          <p:cNvPr id="6" name="Rectangle 5"/>
          <p:cNvSpPr/>
          <p:nvPr/>
        </p:nvSpPr>
        <p:spPr>
          <a:xfrm>
            <a:off x="1485207" y="1695625"/>
            <a:ext cx="6096000" cy="646331"/>
          </a:xfrm>
          <a:prstGeom prst="rect">
            <a:avLst/>
          </a:prstGeom>
        </p:spPr>
        <p:txBody>
          <a:bodyPr>
            <a:spAutoFit/>
          </a:bodyPr>
          <a:lstStyle/>
          <a:p>
            <a:r>
              <a:rPr lang="en-US" dirty="0">
                <a:hlinkClick r:id="rId4"/>
              </a:rPr>
              <a:t>https://taxfoundation.org/federal-coronavirus-aid-to-states-under-cares-act/</a:t>
            </a:r>
            <a:endParaRPr lang="en-US" dirty="0"/>
          </a:p>
        </p:txBody>
      </p:sp>
      <p:sp>
        <p:nvSpPr>
          <p:cNvPr id="7" name="Rectangle 6"/>
          <p:cNvSpPr/>
          <p:nvPr/>
        </p:nvSpPr>
        <p:spPr>
          <a:xfrm>
            <a:off x="1485207" y="5608446"/>
            <a:ext cx="4717958" cy="369332"/>
          </a:xfrm>
          <a:prstGeom prst="rect">
            <a:avLst/>
          </a:prstGeom>
        </p:spPr>
        <p:txBody>
          <a:bodyPr wrap="none">
            <a:spAutoFit/>
          </a:bodyPr>
          <a:lstStyle/>
          <a:p>
            <a:r>
              <a:rPr lang="en-US" dirty="0">
                <a:hlinkClick r:id="rId5"/>
              </a:rPr>
              <a:t>https://bja.ojp.gov/program/jag/overview</a:t>
            </a:r>
            <a:endParaRPr lang="en-US" dirty="0"/>
          </a:p>
        </p:txBody>
      </p:sp>
      <p:sp>
        <p:nvSpPr>
          <p:cNvPr id="2" name="TextBox 1"/>
          <p:cNvSpPr txBox="1"/>
          <p:nvPr/>
        </p:nvSpPr>
        <p:spPr>
          <a:xfrm>
            <a:off x="2668754" y="791461"/>
            <a:ext cx="3890809" cy="646331"/>
          </a:xfrm>
          <a:prstGeom prst="rect">
            <a:avLst/>
          </a:prstGeom>
          <a:noFill/>
        </p:spPr>
        <p:txBody>
          <a:bodyPr wrap="none" rtlCol="0">
            <a:spAutoFit/>
          </a:bodyPr>
          <a:lstStyle/>
          <a:p>
            <a:r>
              <a:rPr lang="en-US" sz="3600" b="1" u="sng" dirty="0"/>
              <a:t>WEB RESOURCES </a:t>
            </a:r>
          </a:p>
        </p:txBody>
      </p:sp>
    </p:spTree>
    <p:extLst>
      <p:ext uri="{BB962C8B-B14F-4D97-AF65-F5344CB8AC3E}">
        <p14:creationId xmlns:p14="http://schemas.microsoft.com/office/powerpoint/2010/main" val="1721569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Text Box 6"/>
          <p:cNvSpPr txBox="1">
            <a:spLocks noChangeArrowheads="1"/>
          </p:cNvSpPr>
          <p:nvPr/>
        </p:nvSpPr>
        <p:spPr bwMode="auto">
          <a:xfrm>
            <a:off x="-15576" y="729212"/>
            <a:ext cx="12223152" cy="2180556"/>
          </a:xfrm>
          <a:prstGeom prst="rect">
            <a:avLst/>
          </a:prstGeom>
          <a:solidFill>
            <a:schemeClr val="accent1">
              <a:lumMod val="50000"/>
            </a:schemeClr>
          </a:solidFill>
          <a:ln w="38100">
            <a:noFill/>
            <a:miter lim="800000"/>
            <a:headEnd/>
            <a:tailEnd/>
          </a:ln>
        </p:spPr>
        <p:txBody>
          <a:bodyPr lIns="91429" tIns="45714" rIns="91429" bIns="45714" anchor="ctr"/>
          <a:lstStyle>
            <a:lvl1pPr defTabSz="912813"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5750" defTabSz="912813"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8600" defTabSz="912813"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8600" defTabSz="912813"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8600" defTabSz="912813"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None/>
            </a:pPr>
            <a:r>
              <a:rPr lang="en-US" sz="4000" b="1" dirty="0">
                <a:solidFill>
                  <a:schemeClr val="bg1"/>
                </a:solidFill>
              </a:rPr>
              <a:t>State of Current Funding Options for Local P&amp;R Agencies</a:t>
            </a:r>
            <a:endParaRPr lang="en-US" sz="4000" dirty="0">
              <a:solidFill>
                <a:schemeClr val="bg1"/>
              </a:solidFill>
            </a:endParaRPr>
          </a:p>
        </p:txBody>
      </p:sp>
      <p:sp>
        <p:nvSpPr>
          <p:cNvPr id="2050" name="Rectangle 12"/>
          <p:cNvSpPr>
            <a:spLocks noChangeArrowheads="1"/>
          </p:cNvSpPr>
          <p:nvPr/>
        </p:nvSpPr>
        <p:spPr bwMode="auto">
          <a:xfrm>
            <a:off x="1676401" y="152400"/>
            <a:ext cx="8913813"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9" tIns="45714" rIns="91429" bIns="45714" anchor="ctr"/>
          <a:lstStyle>
            <a:lvl1pPr defTabSz="912813"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5750" defTabSz="912813"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8600" defTabSz="912813"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8600" defTabSz="912813"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8600" defTabSz="912813"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dirty="0">
              <a:latin typeface="Candara" panose="020E0502030303020204" pitchFamily="34" charset="0"/>
            </a:endParaRPr>
          </a:p>
        </p:txBody>
      </p:sp>
      <p:sp>
        <p:nvSpPr>
          <p:cNvPr id="2052" name="Rectangle 9"/>
          <p:cNvSpPr>
            <a:spLocks noChangeArrowheads="1"/>
          </p:cNvSpPr>
          <p:nvPr/>
        </p:nvSpPr>
        <p:spPr bwMode="auto">
          <a:xfrm>
            <a:off x="1828800" y="5791200"/>
            <a:ext cx="8077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4" rIns="91429" bIns="45714" anchor="ctr"/>
          <a:lstStyle>
            <a:lvl1pPr defTabSz="912813"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5750" defTabSz="912813"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8600" defTabSz="912813"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8600" defTabSz="912813"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8600" defTabSz="912813"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800" b="1" dirty="0">
              <a:solidFill>
                <a:schemeClr val="hlink"/>
              </a:solidFill>
              <a:latin typeface="Candara" panose="020E0502030303020204" pitchFamily="34" charset="0"/>
            </a:endParaRPr>
          </a:p>
        </p:txBody>
      </p:sp>
    </p:spTree>
    <p:extLst>
      <p:ext uri="{BB962C8B-B14F-4D97-AF65-F5344CB8AC3E}">
        <p14:creationId xmlns:p14="http://schemas.microsoft.com/office/powerpoint/2010/main" val="3138560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6414" y="797301"/>
            <a:ext cx="7993842" cy="5254364"/>
          </a:xfrm>
        </p:spPr>
        <p:txBody>
          <a:bodyPr>
            <a:noAutofit/>
          </a:bodyPr>
          <a:lstStyle/>
          <a:p>
            <a:pPr marL="0" indent="0">
              <a:buNone/>
            </a:pPr>
            <a:r>
              <a:rPr lang="en-US" sz="4000" dirty="0"/>
              <a:t>		</a:t>
            </a:r>
            <a:r>
              <a:rPr lang="en-US" sz="4000" b="1" u="sng" dirty="0">
                <a:latin typeface="Arial" panose="020B0604020202020204" pitchFamily="34" charset="0"/>
                <a:cs typeface="Arial" panose="020B0604020202020204" pitchFamily="34" charset="0"/>
              </a:rPr>
              <a:t>FUNDING OPPORTUNITIES</a:t>
            </a:r>
          </a:p>
          <a:p>
            <a:endParaRPr lang="en-US" sz="4000" dirty="0"/>
          </a:p>
          <a:p>
            <a:pPr lvl="2"/>
            <a:r>
              <a:rPr lang="en-US" sz="4000" dirty="0">
                <a:latin typeface="Arial" panose="020B0604020202020204" pitchFamily="34" charset="0"/>
                <a:cs typeface="Arial" panose="020B0604020202020204" pitchFamily="34" charset="0"/>
              </a:rPr>
              <a:t>CARE ACT</a:t>
            </a:r>
          </a:p>
          <a:p>
            <a:endParaRPr lang="en-US" sz="4000" dirty="0"/>
          </a:p>
          <a:p>
            <a:pPr lvl="2"/>
            <a:r>
              <a:rPr lang="en-US" sz="4000" dirty="0">
                <a:latin typeface="Arial" panose="020B0604020202020204" pitchFamily="34" charset="0"/>
                <a:cs typeface="Arial" panose="020B0604020202020204" pitchFamily="34" charset="0"/>
              </a:rPr>
              <a:t>FEMA</a:t>
            </a:r>
          </a:p>
          <a:p>
            <a:endParaRPr lang="en-US" sz="4000" dirty="0"/>
          </a:p>
          <a:p>
            <a:pPr lvl="2"/>
            <a:r>
              <a:rPr lang="en-US" sz="4000" dirty="0">
                <a:latin typeface="Arial" panose="020B0604020202020204" pitchFamily="34" charset="0"/>
                <a:cs typeface="Arial" panose="020B0604020202020204" pitchFamily="34" charset="0"/>
              </a:rPr>
              <a:t>JAG</a:t>
            </a:r>
          </a:p>
        </p:txBody>
      </p:sp>
    </p:spTree>
    <p:extLst>
      <p:ext uri="{BB962C8B-B14F-4D97-AF65-F5344CB8AC3E}">
        <p14:creationId xmlns:p14="http://schemas.microsoft.com/office/powerpoint/2010/main" val="599310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17962" y="1039488"/>
            <a:ext cx="6993775" cy="5632311"/>
          </a:xfrm>
          <a:prstGeom prst="rect">
            <a:avLst/>
          </a:prstGeom>
        </p:spPr>
        <p:txBody>
          <a:bodyPr wrap="square">
            <a:spAutoFit/>
          </a:bodyPr>
          <a:lstStyle/>
          <a:p>
            <a:r>
              <a:rPr lang="en-US" sz="2400" b="0" i="0" dirty="0">
                <a:solidFill>
                  <a:srgbClr val="393B3E"/>
                </a:solidFill>
                <a:effectLst/>
                <a:latin typeface="Arial" panose="020B0604020202020204" pitchFamily="34" charset="0"/>
                <a:cs typeface="Arial" panose="020B0604020202020204" pitchFamily="34" charset="0"/>
              </a:rPr>
              <a:t>The CARES Act requires that the payments from the Coronavirus Relief Fund only be used to cover expenses that—</a:t>
            </a:r>
          </a:p>
          <a:p>
            <a:endParaRPr lang="en-US" sz="2400" dirty="0">
              <a:solidFill>
                <a:srgbClr val="393B3E"/>
              </a:solidFill>
              <a:latin typeface="Arial" panose="020B0604020202020204" pitchFamily="34" charset="0"/>
              <a:cs typeface="Arial" panose="020B0604020202020204" pitchFamily="34" charset="0"/>
            </a:endParaRPr>
          </a:p>
          <a:p>
            <a:r>
              <a:rPr lang="en-US" sz="2400" b="0" i="0" dirty="0">
                <a:solidFill>
                  <a:srgbClr val="393B3E"/>
                </a:solidFill>
                <a:effectLst/>
                <a:latin typeface="Arial" panose="020B0604020202020204" pitchFamily="34" charset="0"/>
                <a:cs typeface="Arial" panose="020B0604020202020204" pitchFamily="34" charset="0"/>
              </a:rPr>
              <a:t>(1) are necessary expenditures incurred due to the public health emergency with respect to the Coronavirus Disease 2019 (COVID–19);</a:t>
            </a:r>
          </a:p>
          <a:p>
            <a:endParaRPr lang="en-US" sz="2400" b="0" i="0" dirty="0">
              <a:solidFill>
                <a:srgbClr val="393B3E"/>
              </a:solidFill>
              <a:effectLst/>
              <a:latin typeface="Arial" panose="020B0604020202020204" pitchFamily="34" charset="0"/>
              <a:cs typeface="Arial" panose="020B0604020202020204" pitchFamily="34" charset="0"/>
            </a:endParaRPr>
          </a:p>
          <a:p>
            <a:r>
              <a:rPr lang="en-US" sz="2400" b="0" i="0" dirty="0">
                <a:solidFill>
                  <a:srgbClr val="393B3E"/>
                </a:solidFill>
                <a:effectLst/>
                <a:latin typeface="Arial" panose="020B0604020202020204" pitchFamily="34" charset="0"/>
                <a:cs typeface="Arial" panose="020B0604020202020204" pitchFamily="34" charset="0"/>
              </a:rPr>
              <a:t>(2) were not accounted for in the budget most recently approved as of March 27, 2020 (the date of enactment of the CARES Act) for the State or government; and</a:t>
            </a:r>
          </a:p>
          <a:p>
            <a:endParaRPr lang="en-US" sz="2400" b="0" i="0" dirty="0">
              <a:solidFill>
                <a:srgbClr val="393B3E"/>
              </a:solidFill>
              <a:effectLst/>
              <a:latin typeface="Arial" panose="020B0604020202020204" pitchFamily="34" charset="0"/>
              <a:cs typeface="Arial" panose="020B0604020202020204" pitchFamily="34" charset="0"/>
            </a:endParaRPr>
          </a:p>
          <a:p>
            <a:r>
              <a:rPr lang="en-US" sz="2400" b="0" i="0" dirty="0">
                <a:solidFill>
                  <a:srgbClr val="393B3E"/>
                </a:solidFill>
                <a:effectLst/>
                <a:latin typeface="Arial" panose="020B0604020202020204" pitchFamily="34" charset="0"/>
                <a:cs typeface="Arial" panose="020B0604020202020204" pitchFamily="34" charset="0"/>
              </a:rPr>
              <a:t>(3) were incurred during the period that begins on March 1, 2020, and ends on December 30, 2020</a:t>
            </a:r>
            <a:r>
              <a:rPr lang="en-US" sz="2400" b="0" i="0" dirty="0">
                <a:solidFill>
                  <a:srgbClr val="393B3E"/>
                </a:solidFill>
                <a:effectLst/>
                <a:latin typeface="Source Sans Pro"/>
              </a:rPr>
              <a:t>.</a:t>
            </a:r>
          </a:p>
        </p:txBody>
      </p:sp>
      <p:sp>
        <p:nvSpPr>
          <p:cNvPr id="5" name="Rectangle 4"/>
          <p:cNvSpPr/>
          <p:nvPr/>
        </p:nvSpPr>
        <p:spPr>
          <a:xfrm>
            <a:off x="2122514" y="208491"/>
            <a:ext cx="7110153" cy="830997"/>
          </a:xfrm>
          <a:prstGeom prst="rect">
            <a:avLst/>
          </a:prstGeom>
        </p:spPr>
        <p:txBody>
          <a:bodyPr wrap="square">
            <a:spAutoFit/>
          </a:bodyPr>
          <a:lstStyle/>
          <a:p>
            <a:r>
              <a:rPr lang="en-US" sz="2400" b="1" i="0" u="sng" dirty="0">
                <a:solidFill>
                  <a:srgbClr val="393B3E"/>
                </a:solidFill>
                <a:effectLst/>
                <a:latin typeface="Arial" panose="020B0604020202020204" pitchFamily="34" charset="0"/>
                <a:cs typeface="Arial" panose="020B0604020202020204" pitchFamily="34" charset="0"/>
              </a:rPr>
              <a:t>The CARES Act Provides Assistance for       State, Local, and Tribal Governments</a:t>
            </a:r>
          </a:p>
        </p:txBody>
      </p:sp>
    </p:spTree>
    <p:extLst>
      <p:ext uri="{BB962C8B-B14F-4D97-AF65-F5344CB8AC3E}">
        <p14:creationId xmlns:p14="http://schemas.microsoft.com/office/powerpoint/2010/main" val="498794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8273" y="1853566"/>
            <a:ext cx="8519160" cy="4031873"/>
          </a:xfrm>
          <a:prstGeom prst="rect">
            <a:avLst/>
          </a:prstGeom>
        </p:spPr>
        <p:txBody>
          <a:bodyPr wrap="square">
            <a:spAutoFit/>
          </a:bodyPr>
          <a:lstStyle/>
          <a:p>
            <a:r>
              <a:rPr lang="en-US" sz="3200" dirty="0">
                <a:latin typeface="Arial" panose="020B0604020202020204" pitchFamily="34" charset="0"/>
                <a:cs typeface="Arial" panose="020B0604020202020204" pitchFamily="34" charset="0"/>
              </a:rPr>
              <a:t>The </a:t>
            </a:r>
            <a:r>
              <a:rPr lang="en-US" sz="3200" b="1" dirty="0">
                <a:latin typeface="Arial" panose="020B0604020202020204" pitchFamily="34" charset="0"/>
                <a:cs typeface="Arial" panose="020B0604020202020204" pitchFamily="34" charset="0"/>
              </a:rPr>
              <a:t>CARES Act</a:t>
            </a:r>
            <a:r>
              <a:rPr lang="en-US" sz="3200" dirty="0">
                <a:latin typeface="Arial" panose="020B0604020202020204" pitchFamily="34" charset="0"/>
                <a:cs typeface="Arial" panose="020B0604020202020204" pitchFamily="34" charset="0"/>
              </a:rPr>
              <a:t> also includes $30 billion for elementary and secondary schools and colleges and universities, $25 billion for mass transit systems, $5 billion for community development block </a:t>
            </a:r>
            <a:r>
              <a:rPr lang="en-US" sz="3200" b="1" dirty="0">
                <a:latin typeface="Arial" panose="020B0604020202020204" pitchFamily="34" charset="0"/>
                <a:cs typeface="Arial" panose="020B0604020202020204" pitchFamily="34" charset="0"/>
              </a:rPr>
              <a:t>grants</a:t>
            </a:r>
            <a:r>
              <a:rPr lang="en-US" sz="3200" dirty="0">
                <a:latin typeface="Arial" panose="020B0604020202020204" pitchFamily="34" charset="0"/>
                <a:cs typeface="Arial" panose="020B0604020202020204" pitchFamily="34" charset="0"/>
              </a:rPr>
              <a:t> (30 percent of which will go to </a:t>
            </a:r>
            <a:r>
              <a:rPr lang="en-US" sz="3200" b="1" dirty="0">
                <a:latin typeface="Arial" panose="020B0604020202020204" pitchFamily="34" charset="0"/>
                <a:cs typeface="Arial" panose="020B0604020202020204" pitchFamily="34" charset="0"/>
              </a:rPr>
              <a:t>state</a:t>
            </a:r>
            <a:r>
              <a:rPr lang="en-US" sz="3200" dirty="0">
                <a:latin typeface="Arial" panose="020B0604020202020204" pitchFamily="34" charset="0"/>
                <a:cs typeface="Arial" panose="020B0604020202020204" pitchFamily="34" charset="0"/>
              </a:rPr>
              <a:t> governments), $3.5 billion for child </a:t>
            </a:r>
            <a:r>
              <a:rPr lang="en-US" sz="3200" b="1" dirty="0">
                <a:latin typeface="Arial" panose="020B0604020202020204" pitchFamily="34" charset="0"/>
                <a:cs typeface="Arial" panose="020B0604020202020204" pitchFamily="34" charset="0"/>
              </a:rPr>
              <a:t>care</a:t>
            </a:r>
            <a:r>
              <a:rPr lang="en-US" sz="3200" dirty="0">
                <a:latin typeface="Arial" panose="020B0604020202020204" pitchFamily="34" charset="0"/>
                <a:cs typeface="Arial" panose="020B0604020202020204" pitchFamily="34" charset="0"/>
              </a:rPr>
              <a:t>, and $400 million to prepare for elections, ...Mar 26, 2020</a:t>
            </a:r>
          </a:p>
        </p:txBody>
      </p:sp>
      <p:sp>
        <p:nvSpPr>
          <p:cNvPr id="3" name="TextBox 2"/>
          <p:cNvSpPr txBox="1"/>
          <p:nvPr/>
        </p:nvSpPr>
        <p:spPr>
          <a:xfrm>
            <a:off x="940722" y="698270"/>
            <a:ext cx="8814263" cy="646331"/>
          </a:xfrm>
          <a:prstGeom prst="rect">
            <a:avLst/>
          </a:prstGeom>
          <a:noFill/>
        </p:spPr>
        <p:txBody>
          <a:bodyPr wrap="square" rtlCol="0">
            <a:spAutoFit/>
          </a:bodyPr>
          <a:lstStyle/>
          <a:p>
            <a:r>
              <a:rPr lang="en-US" sz="3600" b="1" u="sng" dirty="0"/>
              <a:t>CARE ACT Additional Funding Categories</a:t>
            </a:r>
          </a:p>
        </p:txBody>
      </p:sp>
    </p:spTree>
    <p:extLst>
      <p:ext uri="{BB962C8B-B14F-4D97-AF65-F5344CB8AC3E}">
        <p14:creationId xmlns:p14="http://schemas.microsoft.com/office/powerpoint/2010/main" val="2477831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45706805"/>
              </p:ext>
            </p:extLst>
          </p:nvPr>
        </p:nvGraphicFramePr>
        <p:xfrm>
          <a:off x="910616" y="644829"/>
          <a:ext cx="8596311" cy="1072774"/>
        </p:xfrm>
        <a:graphic>
          <a:graphicData uri="http://schemas.openxmlformats.org/drawingml/2006/table">
            <a:tbl>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707014">
                <a:tc>
                  <a:txBody>
                    <a:bodyPr/>
                    <a:lstStyle/>
                    <a:p>
                      <a:pPr fontAlgn="base" latinLnBrk="0"/>
                      <a:r>
                        <a:rPr lang="en-US" b="1" dirty="0">
                          <a:effectLst/>
                          <a:latin typeface="inherit"/>
                        </a:rPr>
                        <a:t>New Hampshire</a:t>
                      </a:r>
                      <a:endParaRPr lang="en-US" dirty="0">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b="1">
                          <a:effectLst/>
                          <a:latin typeface="inherit"/>
                        </a:rPr>
                        <a:t>Total Allocation</a:t>
                      </a:r>
                      <a:endParaRPr lang="en-US">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b="1">
                          <a:effectLst/>
                          <a:latin typeface="inherit"/>
                        </a:rPr>
                        <a:t>$1,250,000,000</a:t>
                      </a:r>
                      <a:endParaRPr lang="en-US">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extLst>
                  <a:ext uri="{0D108BD9-81ED-4DB2-BD59-A6C34878D82A}">
                    <a16:rowId xmlns:a16="http://schemas.microsoft.com/office/drawing/2014/main" val="10000"/>
                  </a:ext>
                </a:extLst>
              </a:tr>
              <a:tr h="318584">
                <a:tc>
                  <a:txBody>
                    <a:bodyPr/>
                    <a:lstStyle/>
                    <a:p>
                      <a:pPr fontAlgn="base" latinLnBrk="0"/>
                      <a:r>
                        <a:rPr lang="en-US" dirty="0">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dirty="0">
                          <a:effectLst/>
                          <a:latin typeface="Roboto Mono"/>
                        </a:rPr>
                        <a:t>State Share</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dirty="0">
                          <a:effectLst/>
                          <a:latin typeface="Roboto Mono"/>
                        </a:rPr>
                        <a:t>$1,250,000,000</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extLst>
                  <a:ext uri="{0D108BD9-81ED-4DB2-BD59-A6C34878D82A}">
                    <a16:rowId xmlns:a16="http://schemas.microsoft.com/office/drawing/2014/main" val="10001"/>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93042976"/>
              </p:ext>
            </p:extLst>
          </p:nvPr>
        </p:nvGraphicFramePr>
        <p:xfrm>
          <a:off x="910616" y="1717603"/>
          <a:ext cx="8596311" cy="1828800"/>
        </p:xfrm>
        <a:graphic>
          <a:graphicData uri="http://schemas.openxmlformats.org/drawingml/2006/table">
            <a:tbl>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0">
                <a:tc>
                  <a:txBody>
                    <a:bodyPr/>
                    <a:lstStyle/>
                    <a:p>
                      <a:pPr fontAlgn="base" latinLnBrk="0"/>
                      <a:r>
                        <a:rPr lang="en-US" b="1" dirty="0">
                          <a:effectLst/>
                          <a:latin typeface="inherit"/>
                        </a:rPr>
                        <a:t>North Carolina</a:t>
                      </a:r>
                      <a:endParaRPr lang="en-US" dirty="0">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b="1" dirty="0">
                          <a:effectLst/>
                          <a:latin typeface="inherit"/>
                        </a:rPr>
                        <a:t>Total Allocation</a:t>
                      </a:r>
                      <a:endParaRPr lang="en-US" dirty="0">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b="1">
                          <a:effectLst/>
                          <a:latin typeface="inherit"/>
                        </a:rPr>
                        <a:t>$4,067,110,763</a:t>
                      </a:r>
                      <a:endParaRPr lang="en-US">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extLst>
                  <a:ext uri="{0D108BD9-81ED-4DB2-BD59-A6C34878D82A}">
                    <a16:rowId xmlns:a16="http://schemas.microsoft.com/office/drawing/2014/main" val="10000"/>
                  </a:ext>
                </a:extLst>
              </a:tr>
              <a:tr h="0">
                <a:tc>
                  <a:txBody>
                    <a:bodyPr/>
                    <a:lstStyle/>
                    <a:p>
                      <a:pPr fontAlgn="base" latinLnBrk="0"/>
                      <a:r>
                        <a:rPr lang="en-US">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a:effectLst/>
                          <a:latin typeface="Roboto Mono"/>
                        </a:rPr>
                        <a:t>State Share</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a:effectLst/>
                          <a:latin typeface="Roboto Mono"/>
                        </a:rPr>
                        <a:t>$3,585,606,805</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extLst>
                  <a:ext uri="{0D108BD9-81ED-4DB2-BD59-A6C34878D82A}">
                    <a16:rowId xmlns:a16="http://schemas.microsoft.com/office/drawing/2014/main" val="10001"/>
                  </a:ext>
                </a:extLst>
              </a:tr>
              <a:tr h="0">
                <a:tc>
                  <a:txBody>
                    <a:bodyPr/>
                    <a:lstStyle/>
                    <a:p>
                      <a:pPr fontAlgn="base" latinLnBrk="0"/>
                      <a:r>
                        <a:rPr lang="en-US">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a:effectLst/>
                          <a:latin typeface="Roboto Mono"/>
                        </a:rPr>
                        <a:t>Guilford County</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a:effectLst/>
                          <a:latin typeface="Roboto Mono"/>
                        </a:rPr>
                        <a:t>$93,738,358</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extLst>
                  <a:ext uri="{0D108BD9-81ED-4DB2-BD59-A6C34878D82A}">
                    <a16:rowId xmlns:a16="http://schemas.microsoft.com/office/drawing/2014/main" val="10002"/>
                  </a:ext>
                </a:extLst>
              </a:tr>
              <a:tr h="0">
                <a:tc>
                  <a:txBody>
                    <a:bodyPr/>
                    <a:lstStyle/>
                    <a:p>
                      <a:pPr fontAlgn="base" latinLnBrk="0"/>
                      <a:r>
                        <a:rPr lang="en-US">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a:effectLst/>
                          <a:latin typeface="Roboto Mono"/>
                        </a:rPr>
                        <a:t>Mecklenburg County</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a:effectLst/>
                          <a:latin typeface="Roboto Mono"/>
                        </a:rPr>
                        <a:t>$193,760,212</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extLst>
                  <a:ext uri="{0D108BD9-81ED-4DB2-BD59-A6C34878D82A}">
                    <a16:rowId xmlns:a16="http://schemas.microsoft.com/office/drawing/2014/main" val="10003"/>
                  </a:ext>
                </a:extLst>
              </a:tr>
              <a:tr h="0">
                <a:tc>
                  <a:txBody>
                    <a:bodyPr/>
                    <a:lstStyle/>
                    <a:p>
                      <a:pPr fontAlgn="base" latinLnBrk="0"/>
                      <a:r>
                        <a:rPr lang="en-US">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a:effectLst/>
                          <a:latin typeface="Roboto Mono"/>
                        </a:rPr>
                        <a:t>Wake County</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dirty="0">
                          <a:effectLst/>
                          <a:latin typeface="Roboto Mono"/>
                        </a:rPr>
                        <a:t>$194,005,388</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extLst>
                  <a:ext uri="{0D108BD9-81ED-4DB2-BD59-A6C34878D82A}">
                    <a16:rowId xmlns:a16="http://schemas.microsoft.com/office/drawing/2014/main" val="10004"/>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627673008"/>
              </p:ext>
            </p:extLst>
          </p:nvPr>
        </p:nvGraphicFramePr>
        <p:xfrm>
          <a:off x="910616" y="3546403"/>
          <a:ext cx="8596311" cy="2194560"/>
        </p:xfrm>
        <a:graphic>
          <a:graphicData uri="http://schemas.openxmlformats.org/drawingml/2006/table">
            <a:tbl>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0">
                <a:tc>
                  <a:txBody>
                    <a:bodyPr/>
                    <a:lstStyle/>
                    <a:p>
                      <a:pPr fontAlgn="base" latinLnBrk="0"/>
                      <a:r>
                        <a:rPr lang="en-US" b="1" dirty="0">
                          <a:effectLst/>
                          <a:latin typeface="inherit"/>
                        </a:rPr>
                        <a:t>Washington</a:t>
                      </a:r>
                      <a:endParaRPr lang="en-US" dirty="0">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b="1" dirty="0">
                          <a:effectLst/>
                          <a:latin typeface="inherit"/>
                        </a:rPr>
                        <a:t>Total Allocation</a:t>
                      </a:r>
                      <a:endParaRPr lang="en-US" dirty="0">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b="1">
                          <a:effectLst/>
                          <a:latin typeface="inherit"/>
                        </a:rPr>
                        <a:t>$2,952,933,375</a:t>
                      </a:r>
                      <a:endParaRPr lang="en-US">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extLst>
                  <a:ext uri="{0D108BD9-81ED-4DB2-BD59-A6C34878D82A}">
                    <a16:rowId xmlns:a16="http://schemas.microsoft.com/office/drawing/2014/main" val="10000"/>
                  </a:ext>
                </a:extLst>
              </a:tr>
              <a:tr h="0">
                <a:tc>
                  <a:txBody>
                    <a:bodyPr/>
                    <a:lstStyle/>
                    <a:p>
                      <a:pPr fontAlgn="base" latinLnBrk="0"/>
                      <a:r>
                        <a:rPr lang="en-US">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a:effectLst/>
                          <a:latin typeface="Roboto Mono"/>
                        </a:rPr>
                        <a:t>State Share</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a:effectLst/>
                          <a:latin typeface="Roboto Mono"/>
                        </a:rPr>
                        <a:t>$2,167,209,642</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extLst>
                  <a:ext uri="{0D108BD9-81ED-4DB2-BD59-A6C34878D82A}">
                    <a16:rowId xmlns:a16="http://schemas.microsoft.com/office/drawing/2014/main" val="10001"/>
                  </a:ext>
                </a:extLst>
              </a:tr>
              <a:tr h="0">
                <a:tc>
                  <a:txBody>
                    <a:bodyPr/>
                    <a:lstStyle/>
                    <a:p>
                      <a:pPr fontAlgn="base" latinLnBrk="0"/>
                      <a:r>
                        <a:rPr lang="en-US">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a:effectLst/>
                          <a:latin typeface="Roboto Mono"/>
                        </a:rPr>
                        <a:t>King County</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a:effectLst/>
                          <a:latin typeface="Roboto Mono"/>
                        </a:rPr>
                        <a:t>$393,116,728</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extLst>
                  <a:ext uri="{0D108BD9-81ED-4DB2-BD59-A6C34878D82A}">
                    <a16:rowId xmlns:a16="http://schemas.microsoft.com/office/drawing/2014/main" val="10002"/>
                  </a:ext>
                </a:extLst>
              </a:tr>
              <a:tr h="0">
                <a:tc>
                  <a:txBody>
                    <a:bodyPr/>
                    <a:lstStyle/>
                    <a:p>
                      <a:pPr fontAlgn="base" latinLnBrk="0"/>
                      <a:r>
                        <a:rPr lang="en-US">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a:effectLst/>
                          <a:latin typeface="Roboto Mono"/>
                        </a:rPr>
                        <a:t>Pierce County</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a:effectLst/>
                          <a:latin typeface="Roboto Mono"/>
                        </a:rPr>
                        <a:t>$157,921,528</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extLst>
                  <a:ext uri="{0D108BD9-81ED-4DB2-BD59-A6C34878D82A}">
                    <a16:rowId xmlns:a16="http://schemas.microsoft.com/office/drawing/2014/main" val="10003"/>
                  </a:ext>
                </a:extLst>
              </a:tr>
              <a:tr h="0">
                <a:tc>
                  <a:txBody>
                    <a:bodyPr/>
                    <a:lstStyle/>
                    <a:p>
                      <a:pPr fontAlgn="base" latinLnBrk="0"/>
                      <a:r>
                        <a:rPr lang="en-US">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a:effectLst/>
                          <a:latin typeface="Roboto Mono"/>
                        </a:rPr>
                        <a:t>Snohomish County</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a:effectLst/>
                          <a:latin typeface="Roboto Mono"/>
                        </a:rPr>
                        <a:t>$143,455,771</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extLst>
                  <a:ext uri="{0D108BD9-81ED-4DB2-BD59-A6C34878D82A}">
                    <a16:rowId xmlns:a16="http://schemas.microsoft.com/office/drawing/2014/main" val="10004"/>
                  </a:ext>
                </a:extLst>
              </a:tr>
              <a:tr h="0">
                <a:tc>
                  <a:txBody>
                    <a:bodyPr/>
                    <a:lstStyle/>
                    <a:p>
                      <a:pPr fontAlgn="base" latinLnBrk="0"/>
                      <a:r>
                        <a:rPr lang="en-US" dirty="0">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a:effectLst/>
                          <a:latin typeface="Roboto Mono"/>
                        </a:rPr>
                        <a:t>Spokane County</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dirty="0">
                          <a:effectLst/>
                          <a:latin typeface="Roboto Mono"/>
                        </a:rPr>
                        <a:t>$91,229,706</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extLst>
                  <a:ext uri="{0D108BD9-81ED-4DB2-BD59-A6C34878D82A}">
                    <a16:rowId xmlns:a16="http://schemas.microsoft.com/office/drawing/2014/main" val="10005"/>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078632874"/>
              </p:ext>
            </p:extLst>
          </p:nvPr>
        </p:nvGraphicFramePr>
        <p:xfrm>
          <a:off x="910616" y="5740963"/>
          <a:ext cx="8596311" cy="377204"/>
        </p:xfrm>
        <a:graphic>
          <a:graphicData uri="http://schemas.openxmlformats.org/drawingml/2006/table">
            <a:tbl>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377204">
                <a:tc>
                  <a:txBody>
                    <a:bodyPr/>
                    <a:lstStyle/>
                    <a:p>
                      <a:pPr fontAlgn="base" latinLnBrk="0"/>
                      <a:r>
                        <a:rPr lang="en-US" b="1">
                          <a:effectLst/>
                          <a:latin typeface="inherit"/>
                        </a:rPr>
                        <a:t>Florida</a:t>
                      </a:r>
                      <a:endParaRPr lang="en-US">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b="1">
                          <a:effectLst/>
                          <a:latin typeface="inherit"/>
                        </a:rPr>
                        <a:t>Total Allocation</a:t>
                      </a:r>
                      <a:endParaRPr lang="en-US">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tc>
                  <a:txBody>
                    <a:bodyPr/>
                    <a:lstStyle/>
                    <a:p>
                      <a:pPr fontAlgn="base" latinLnBrk="0"/>
                      <a:r>
                        <a:rPr lang="en-US" b="1" dirty="0">
                          <a:effectLst/>
                          <a:latin typeface="inherit"/>
                        </a:rPr>
                        <a:t>$8,328,721,940</a:t>
                      </a:r>
                      <a:endParaRPr lang="en-US" dirty="0">
                        <a:effectLst/>
                        <a:latin typeface="Roboto Mono"/>
                      </a:endParaRP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2F2F2"/>
                    </a:solidFill>
                  </a:tcPr>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958555313"/>
              </p:ext>
            </p:extLst>
          </p:nvPr>
        </p:nvGraphicFramePr>
        <p:xfrm>
          <a:off x="910616" y="6118167"/>
          <a:ext cx="8596311" cy="382386"/>
        </p:xfrm>
        <a:graphic>
          <a:graphicData uri="http://schemas.openxmlformats.org/drawingml/2006/table">
            <a:tbl>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382386">
                <a:tc>
                  <a:txBody>
                    <a:bodyPr/>
                    <a:lstStyle/>
                    <a:p>
                      <a:pPr fontAlgn="base" latinLnBrk="0"/>
                      <a:r>
                        <a:rPr lang="en-US">
                          <a:effectLst/>
                          <a:latin typeface="Roboto Mono"/>
                        </a:rPr>
                        <a:t> </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a:effectLst/>
                          <a:latin typeface="Roboto Mono"/>
                        </a:rPr>
                        <a:t>Miami-Dade County</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tc>
                  <a:txBody>
                    <a:bodyPr/>
                    <a:lstStyle/>
                    <a:p>
                      <a:pPr fontAlgn="base" latinLnBrk="0"/>
                      <a:r>
                        <a:rPr lang="en-US" dirty="0">
                          <a:effectLst/>
                          <a:latin typeface="Roboto Mono"/>
                        </a:rPr>
                        <a:t>$474,113,590</a:t>
                      </a:r>
                    </a:p>
                  </a:txBody>
                  <a:tcPr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EFEFE"/>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60412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3067" y="733659"/>
            <a:ext cx="8157557" cy="5509200"/>
          </a:xfrm>
          <a:prstGeom prst="rect">
            <a:avLst/>
          </a:prstGeom>
        </p:spPr>
        <p:txBody>
          <a:bodyPr wrap="square">
            <a:spAutoFit/>
          </a:bodyPr>
          <a:lstStyle/>
          <a:p>
            <a:r>
              <a:rPr lang="en-US" sz="3200" b="1" dirty="0">
                <a:solidFill>
                  <a:srgbClr val="000000"/>
                </a:solidFill>
                <a:latin typeface="Open Sans"/>
              </a:rPr>
              <a:t>Management, control and reduction of immediate threats to public health and safety:</a:t>
            </a:r>
            <a:endParaRPr lang="en-US" sz="3200" dirty="0">
              <a:solidFill>
                <a:srgbClr val="000000"/>
              </a:solidFill>
              <a:latin typeface="Open Sans"/>
            </a:endParaRPr>
          </a:p>
          <a:p>
            <a:pPr marL="742950" lvl="1" indent="-285750">
              <a:buFont typeface="Arial" panose="020B0604020202020204" pitchFamily="34" charset="0"/>
              <a:buChar char="•"/>
            </a:pPr>
            <a:r>
              <a:rPr lang="en-US" sz="3200" dirty="0">
                <a:solidFill>
                  <a:srgbClr val="000000"/>
                </a:solidFill>
                <a:latin typeface="Open Sans"/>
              </a:rPr>
              <a:t>Emergency Operation Center costs</a:t>
            </a:r>
          </a:p>
          <a:p>
            <a:pPr marL="742950" lvl="1" indent="-285750">
              <a:buFont typeface="Arial" panose="020B0604020202020204" pitchFamily="34" charset="0"/>
              <a:buChar char="•"/>
            </a:pPr>
            <a:r>
              <a:rPr lang="en-US" sz="3200" dirty="0">
                <a:solidFill>
                  <a:srgbClr val="000000"/>
                </a:solidFill>
                <a:latin typeface="Open Sans"/>
              </a:rPr>
              <a:t>Training specific to the declared event</a:t>
            </a:r>
          </a:p>
          <a:p>
            <a:pPr marL="742950" lvl="1" indent="-285750">
              <a:buFont typeface="Arial" panose="020B0604020202020204" pitchFamily="34" charset="0"/>
              <a:buChar char="•"/>
            </a:pPr>
            <a:r>
              <a:rPr lang="en-US" sz="3200" dirty="0">
                <a:solidFill>
                  <a:srgbClr val="000000"/>
                </a:solidFill>
                <a:latin typeface="Open Sans"/>
              </a:rPr>
              <a:t>Disinfection of eligible public facilities</a:t>
            </a:r>
          </a:p>
          <a:p>
            <a:pPr marL="742950" lvl="1" indent="-285750">
              <a:buFont typeface="Arial" panose="020B0604020202020204" pitchFamily="34" charset="0"/>
              <a:buChar char="•"/>
            </a:pPr>
            <a:r>
              <a:rPr lang="en-US" sz="3200" dirty="0">
                <a:solidFill>
                  <a:srgbClr val="000000"/>
                </a:solidFill>
                <a:latin typeface="Open Sans"/>
              </a:rPr>
              <a:t>Technical assistance to state, tribal, territorial or local governments on emergency management and control of immediate threats to public health and safety</a:t>
            </a:r>
          </a:p>
        </p:txBody>
      </p:sp>
    </p:spTree>
    <p:extLst>
      <p:ext uri="{BB962C8B-B14F-4D97-AF65-F5344CB8AC3E}">
        <p14:creationId xmlns:p14="http://schemas.microsoft.com/office/powerpoint/2010/main" val="1752954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0559" y="1355080"/>
            <a:ext cx="9005456" cy="5262979"/>
          </a:xfrm>
          <a:prstGeom prst="rect">
            <a:avLst/>
          </a:prstGeom>
        </p:spPr>
        <p:txBody>
          <a:bodyPr wrap="square">
            <a:spAutoFit/>
          </a:bodyPr>
          <a:lstStyle/>
          <a:p>
            <a:r>
              <a:rPr lang="en-US" sz="2800" dirty="0">
                <a:solidFill>
                  <a:srgbClr val="1B1B1B"/>
                </a:solidFill>
                <a:latin typeface="Arial" panose="020B0604020202020204" pitchFamily="34" charset="0"/>
                <a:cs typeface="Arial" panose="020B0604020202020204" pitchFamily="34" charset="0"/>
              </a:rPr>
              <a:t>The JAG program is the leading source of federal justice funding to state and local jurisdictions. The JAG Program provides states, tribes, and local governments with critical funding necessary to support a range of program areas including law enforcement, prosecution, indigent defense, courts, crime prevention and education, corrections and community corrections, drug treatment and enforcement, planning, evaluation, technology improvement, and crime victim and witness initiatives and mental health programs and related law enforcement and corrections programs, including behavioral programs and crisis intervention teams.</a:t>
            </a:r>
            <a:endParaRPr lang="en-US" sz="2800" dirty="0">
              <a:latin typeface="Arial" panose="020B0604020202020204" pitchFamily="34" charset="0"/>
              <a:cs typeface="Arial" panose="020B0604020202020204" pitchFamily="34" charset="0"/>
            </a:endParaRPr>
          </a:p>
        </p:txBody>
      </p:sp>
      <p:sp>
        <p:nvSpPr>
          <p:cNvPr id="5" name="TextBox 4"/>
          <p:cNvSpPr txBox="1"/>
          <p:nvPr/>
        </p:nvSpPr>
        <p:spPr>
          <a:xfrm>
            <a:off x="697980" y="436009"/>
            <a:ext cx="8978035" cy="769441"/>
          </a:xfrm>
          <a:prstGeom prst="rect">
            <a:avLst/>
          </a:prstGeom>
          <a:noFill/>
        </p:spPr>
        <p:txBody>
          <a:bodyPr wrap="none" rtlCol="0">
            <a:spAutoFit/>
          </a:bodyPr>
          <a:lstStyle/>
          <a:p>
            <a:r>
              <a:rPr lang="en-US" sz="4400" dirty="0"/>
              <a:t>Justice Assistance Grant Overview </a:t>
            </a:r>
          </a:p>
        </p:txBody>
      </p:sp>
    </p:spTree>
    <p:extLst>
      <p:ext uri="{BB962C8B-B14F-4D97-AF65-F5344CB8AC3E}">
        <p14:creationId xmlns:p14="http://schemas.microsoft.com/office/powerpoint/2010/main" val="4207524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1890" y="881149"/>
            <a:ext cx="11449397" cy="4924425"/>
          </a:xfrm>
          <a:prstGeom prst="rect">
            <a:avLst/>
          </a:prstGeom>
        </p:spPr>
        <p:txBody>
          <a:bodyPr wrap="square">
            <a:spAutoFit/>
          </a:bodyPr>
          <a:lstStyle/>
          <a:p>
            <a:br>
              <a:rPr lang="en-US" dirty="0">
                <a:solidFill>
                  <a:srgbClr val="660099"/>
                </a:solidFill>
                <a:latin typeface="arial" panose="020B0604020202020204" pitchFamily="34" charset="0"/>
                <a:hlinkClick r:id="rId2"/>
              </a:rPr>
            </a:br>
            <a:r>
              <a:rPr lang="en-US" sz="3600" dirty="0">
                <a:solidFill>
                  <a:srgbClr val="660099"/>
                </a:solidFill>
                <a:latin typeface="Arial" panose="020B0604020202020204" pitchFamily="34" charset="0"/>
                <a:cs typeface="Arial" panose="020B0604020202020204" pitchFamily="34" charset="0"/>
                <a:hlinkClick r:id="rId2"/>
              </a:rPr>
              <a:t>FY 2020 Department of Justice </a:t>
            </a:r>
          </a:p>
          <a:p>
            <a:endParaRPr lang="en-US" sz="3600" dirty="0">
              <a:solidFill>
                <a:srgbClr val="660099"/>
              </a:solidFill>
              <a:latin typeface="Arial" panose="020B0604020202020204" pitchFamily="34" charset="0"/>
              <a:cs typeface="Arial" panose="020B0604020202020204" pitchFamily="34" charset="0"/>
              <a:hlinkClick r:id="rId2"/>
            </a:endParaRPr>
          </a:p>
          <a:p>
            <a:r>
              <a:rPr lang="en-US" sz="3200" dirty="0">
                <a:latin typeface="Arial" panose="020B0604020202020204" pitchFamily="34" charset="0"/>
                <a:cs typeface="Arial" panose="020B0604020202020204" pitchFamily="34" charset="0"/>
              </a:rPr>
              <a:t>Nov 18, 2019 - Grant awards will average </a:t>
            </a:r>
          </a:p>
          <a:p>
            <a:r>
              <a:rPr lang="en-US" sz="3200" dirty="0">
                <a:latin typeface="Arial" panose="020B0604020202020204" pitchFamily="34" charset="0"/>
                <a:cs typeface="Arial" panose="020B0604020202020204" pitchFamily="34" charset="0"/>
              </a:rPr>
              <a:t>$500,000. The Edward Byrne Memorial Justice Assistance Grant (JAG) Program is DOJ's largest </a:t>
            </a:r>
          </a:p>
          <a:p>
            <a:r>
              <a:rPr lang="en-US" sz="3200" dirty="0">
                <a:latin typeface="Arial" panose="020B0604020202020204" pitchFamily="34" charset="0"/>
                <a:cs typeface="Arial" panose="020B0604020202020204" pitchFamily="34" charset="0"/>
              </a:rPr>
              <a:t>grant-funding source for all sectors of the criminal </a:t>
            </a:r>
          </a:p>
          <a:p>
            <a:r>
              <a:rPr lang="en-US" sz="3200" dirty="0">
                <a:latin typeface="Arial" panose="020B0604020202020204" pitchFamily="34" charset="0"/>
                <a:cs typeface="Arial" panose="020B0604020202020204" pitchFamily="34" charset="0"/>
              </a:rPr>
              <a:t>justice system. JAG supports a host of resource </a:t>
            </a:r>
          </a:p>
          <a:p>
            <a:r>
              <a:rPr lang="en-US" sz="3200" dirty="0">
                <a:latin typeface="Arial" panose="020B0604020202020204" pitchFamily="34" charset="0"/>
                <a:cs typeface="Arial" panose="020B0604020202020204" pitchFamily="34" charset="0"/>
              </a:rPr>
              <a:t>areas including law enforcement equipment and </a:t>
            </a:r>
          </a:p>
          <a:p>
            <a:r>
              <a:rPr lang="en-US" sz="3200" dirty="0">
                <a:latin typeface="Arial" panose="020B0604020202020204" pitchFamily="34" charset="0"/>
                <a:cs typeface="Arial" panose="020B0604020202020204" pitchFamily="34" charset="0"/>
              </a:rPr>
              <a:t>technology among several others.</a:t>
            </a:r>
            <a:endParaRPr lang="en-US" sz="3200"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368504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439</TotalTime>
  <Words>611</Words>
  <Application>Microsoft Office PowerPoint</Application>
  <PresentationFormat>Widescreen</PresentationFormat>
  <Paragraphs>88</Paragraphs>
  <Slides>10</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10</vt:i4>
      </vt:variant>
    </vt:vector>
  </HeadingPairs>
  <TitlesOfParts>
    <vt:vector size="21" baseType="lpstr">
      <vt:lpstr>Arial</vt:lpstr>
      <vt:lpstr>Arial</vt:lpstr>
      <vt:lpstr>Calibri</vt:lpstr>
      <vt:lpstr>Candara</vt:lpstr>
      <vt:lpstr>inherit</vt:lpstr>
      <vt:lpstr>Open Sans</vt:lpstr>
      <vt:lpstr>Roboto Mono</vt:lpstr>
      <vt:lpstr>Source Sans Pro</vt:lpstr>
      <vt:lpstr>Trebuchet MS</vt:lpstr>
      <vt:lpstr>Wingdings 3</vt:lpstr>
      <vt:lpstr>Facet</vt:lpstr>
      <vt:lpstr>"The pessimist complains about the wind. The optimist expects it to change.  The leader adjusts the sails.”  -  John Maxwell  Welcome to the discussion.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Hopkins</dc:creator>
  <cp:lastModifiedBy>Teresa Penbrooke</cp:lastModifiedBy>
  <cp:revision>19</cp:revision>
  <dcterms:created xsi:type="dcterms:W3CDTF">2020-05-30T21:37:43Z</dcterms:created>
  <dcterms:modified xsi:type="dcterms:W3CDTF">2020-06-04T13:26:40Z</dcterms:modified>
</cp:coreProperties>
</file>